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5" r:id="rId13"/>
    <p:sldId id="264" r:id="rId14"/>
    <p:sldId id="263" r:id="rId15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70922E-1E50-59A2-CF47-FC3E8642E625}" v="73" dt="2025-11-04T18:14:25.625"/>
    <p1510:client id="{869AE895-6D5F-ABC4-C34C-35E18C53C957}" v="6" dt="2025-11-03T19:39:33.4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lian Maina" userId="S::lmaina@kenet.or.ke::345290c2-d57f-46c7-9613-5552c1f45174" providerId="AD" clId="Web-{2A70922E-1E50-59A2-CF47-FC3E8642E625}"/>
    <pc:docChg chg="modSld">
      <pc:chgData name="Lilian Maina" userId="S::lmaina@kenet.or.ke::345290c2-d57f-46c7-9613-5552c1f45174" providerId="AD" clId="Web-{2A70922E-1E50-59A2-CF47-FC3E8642E625}" dt="2025-11-04T18:14:25.625" v="413" actId="20577"/>
      <pc:docMkLst>
        <pc:docMk/>
      </pc:docMkLst>
      <pc:sldChg chg="modSp modNotes">
        <pc:chgData name="Lilian Maina" userId="S::lmaina@kenet.or.ke::345290c2-d57f-46c7-9613-5552c1f45174" providerId="AD" clId="Web-{2A70922E-1E50-59A2-CF47-FC3E8642E625}" dt="2025-11-04T17:39:33.618" v="341"/>
        <pc:sldMkLst>
          <pc:docMk/>
          <pc:sldMk cId="0" sldId="260"/>
        </pc:sldMkLst>
        <pc:spChg chg="mod">
          <ac:chgData name="Lilian Maina" userId="S::lmaina@kenet.or.ke::345290c2-d57f-46c7-9613-5552c1f45174" providerId="AD" clId="Web-{2A70922E-1E50-59A2-CF47-FC3E8642E625}" dt="2025-11-04T17:18:29.241" v="331" actId="20577"/>
          <ac:spMkLst>
            <pc:docMk/>
            <pc:sldMk cId="0" sldId="260"/>
            <ac:spMk id="3" creationId="{BFCB481A-8BB6-3C2D-AC40-62BF3F717A12}"/>
          </ac:spMkLst>
        </pc:spChg>
      </pc:sldChg>
      <pc:sldChg chg="modSp">
        <pc:chgData name="Lilian Maina" userId="S::lmaina@kenet.or.ke::345290c2-d57f-46c7-9613-5552c1f45174" providerId="AD" clId="Web-{2A70922E-1E50-59A2-CF47-FC3E8642E625}" dt="2025-11-04T18:14:25.625" v="413" actId="20577"/>
        <pc:sldMkLst>
          <pc:docMk/>
          <pc:sldMk cId="0" sldId="261"/>
        </pc:sldMkLst>
        <pc:spChg chg="mod">
          <ac:chgData name="Lilian Maina" userId="S::lmaina@kenet.or.ke::345290c2-d57f-46c7-9613-5552c1f45174" providerId="AD" clId="Web-{2A70922E-1E50-59A2-CF47-FC3E8642E625}" dt="2025-11-04T18:14:25.625" v="413" actId="20577"/>
          <ac:spMkLst>
            <pc:docMk/>
            <pc:sldMk cId="0" sldId="261"/>
            <ac:spMk id="3" creationId="{71365256-D1DC-6326-361A-C29A5BEEBE62}"/>
          </ac:spMkLst>
        </pc:spChg>
        <pc:picChg chg="mod">
          <ac:chgData name="Lilian Maina" userId="S::lmaina@kenet.or.ke::345290c2-d57f-46c7-9613-5552c1f45174" providerId="AD" clId="Web-{2A70922E-1E50-59A2-CF47-FC3E8642E625}" dt="2025-11-04T18:01:37.223" v="380" actId="14100"/>
          <ac:picMkLst>
            <pc:docMk/>
            <pc:sldMk cId="0" sldId="261"/>
            <ac:picMk id="7" creationId="{639F7628-6AE8-9EA5-060E-927C7A04FD59}"/>
          </ac:picMkLst>
        </pc:picChg>
      </pc:sldChg>
      <pc:sldChg chg="delSp modSp">
        <pc:chgData name="Lilian Maina" userId="S::lmaina@kenet.or.ke::345290c2-d57f-46c7-9613-5552c1f45174" providerId="AD" clId="Web-{2A70922E-1E50-59A2-CF47-FC3E8642E625}" dt="2025-11-04T17:48:26.820" v="343"/>
        <pc:sldMkLst>
          <pc:docMk/>
          <pc:sldMk cId="0" sldId="262"/>
        </pc:sldMkLst>
        <pc:spChg chg="del mod">
          <ac:chgData name="Lilian Maina" userId="S::lmaina@kenet.or.ke::345290c2-d57f-46c7-9613-5552c1f45174" providerId="AD" clId="Web-{2A70922E-1E50-59A2-CF47-FC3E8642E625}" dt="2025-11-04T17:48:26.820" v="343"/>
          <ac:spMkLst>
            <pc:docMk/>
            <pc:sldMk cId="0" sldId="262"/>
            <ac:spMk id="6" creationId="{AB71862C-73A3-0FD4-14EE-F12907569FFE}"/>
          </ac:spMkLst>
        </pc:spChg>
      </pc:sldChg>
    </pc:docChg>
  </pc:docChgLst>
  <pc:docChgLst>
    <pc:chgData name="Lilian Maina" userId="S::lmaina@kenet.or.ke::345290c2-d57f-46c7-9613-5552c1f45174" providerId="AD" clId="Web-{869AE895-6D5F-ABC4-C34C-35E18C53C957}"/>
    <pc:docChg chg="modSld">
      <pc:chgData name="Lilian Maina" userId="S::lmaina@kenet.or.ke::345290c2-d57f-46c7-9613-5552c1f45174" providerId="AD" clId="Web-{869AE895-6D5F-ABC4-C34C-35E18C53C957}" dt="2025-11-03T19:39:27.673" v="171" actId="20577"/>
      <pc:docMkLst>
        <pc:docMk/>
      </pc:docMkLst>
      <pc:sldChg chg="modSp modNotes">
        <pc:chgData name="Lilian Maina" userId="S::lmaina@kenet.or.ke::345290c2-d57f-46c7-9613-5552c1f45174" providerId="AD" clId="Web-{869AE895-6D5F-ABC4-C34C-35E18C53C957}" dt="2025-11-03T19:39:27.673" v="171" actId="20577"/>
        <pc:sldMkLst>
          <pc:docMk/>
          <pc:sldMk cId="0" sldId="259"/>
        </pc:sldMkLst>
        <pc:spChg chg="mod">
          <ac:chgData name="Lilian Maina" userId="S::lmaina@kenet.or.ke::345290c2-d57f-46c7-9613-5552c1f45174" providerId="AD" clId="Web-{869AE895-6D5F-ABC4-C34C-35E18C53C957}" dt="2025-11-03T19:39:27.673" v="171" actId="20577"/>
          <ac:spMkLst>
            <pc:docMk/>
            <pc:sldMk cId="0" sldId="259"/>
            <ac:spMk id="8" creationId="{E51BA6B1-82AA-0BD5-8A79-12B52007D16D}"/>
          </ac:spMkLst>
        </pc:spChg>
      </pc:sldChg>
      <pc:sldChg chg="modNotes">
        <pc:chgData name="Lilian Maina" userId="S::lmaina@kenet.or.ke::345290c2-d57f-46c7-9613-5552c1f45174" providerId="AD" clId="Web-{869AE895-6D5F-ABC4-C34C-35E18C53C957}" dt="2025-11-03T17:10:58.285" v="104"/>
        <pc:sldMkLst>
          <pc:docMk/>
          <pc:sldMk cId="0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9FFEC-8420-4EB4-AF7B-E2B06BF51D93}" type="datetimeFigureOut">
              <a:t>11/4/2025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16C89-7FC0-4665-8E86-AEA84545CFB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2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Apache logs: </a:t>
            </a:r>
            <a:r>
              <a:rPr lang="en-US" dirty="0"/>
              <a:t>primary source of information and evidence for the health, usage, performance, and security of your web server and the applications it hosts.</a:t>
            </a:r>
          </a:p>
          <a:p>
            <a:r>
              <a:rPr lang="en-US" err="1"/>
              <a:t>Systemd</a:t>
            </a:r>
            <a:r>
              <a:rPr lang="en-US" dirty="0"/>
              <a:t> Journals are primarily useful for centralized logging, efficient system diagnostics, and providing a standardized way to access log data</a:t>
            </a:r>
          </a:p>
          <a:p>
            <a:r>
              <a:rPr lang="en-US" dirty="0">
                <a:ea typeface="Calibri"/>
                <a:cs typeface="Calibri"/>
              </a:rPr>
              <a:t>Syslog: </a:t>
            </a:r>
            <a:r>
              <a:rPr lang="en-US" dirty="0"/>
              <a:t>standardized system for message logging on devices for </a:t>
            </a:r>
            <a:r>
              <a:rPr lang="en-US" err="1"/>
              <a:t>analyis</a:t>
            </a:r>
            <a:r>
              <a:rPr lang="en-US" dirty="0"/>
              <a:t> of event records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16C89-7FC0-4665-8E86-AEA84545CFB4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0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 Ipv6 troubleshooting, PMTUD is critical. PMTUD - </a:t>
            </a:r>
            <a:r>
              <a:rPr lang="en-US" dirty="0"/>
              <a:t>optimizes network communication by determining the largest packet size that can be transmitted between two hosts without needing to be fragmented.</a:t>
            </a:r>
          </a:p>
          <a:p>
            <a:r>
              <a:rPr lang="en-US" dirty="0">
                <a:ea typeface="Calibri"/>
                <a:cs typeface="Calibri"/>
              </a:rPr>
              <a:t>Blocking  PMTUD will lead to a blackhole .caused by blocking ICMPv6 </a:t>
            </a:r>
            <a:r>
              <a:rPr lang="en-US" dirty="0" err="1">
                <a:ea typeface="Calibri"/>
                <a:cs typeface="Calibri"/>
              </a:rPr>
              <a:t>traffic.packets</a:t>
            </a:r>
            <a:r>
              <a:rPr lang="en-US" dirty="0">
                <a:ea typeface="Calibri"/>
                <a:cs typeface="Calibri"/>
              </a:rPr>
              <a:t> dropped if too big  silently. The source doesn’t receive the ACK so it retransmits over and over again but it keeps being dropped.</a:t>
            </a:r>
          </a:p>
          <a:p>
            <a:r>
              <a:rPr lang="en-US" dirty="0">
                <a:ea typeface="Calibri"/>
                <a:cs typeface="Calibri"/>
              </a:rPr>
              <a:t>Eventually reaches maximum retries until it timeout causing connection to fail completely and hang.....effectively DoS</a:t>
            </a:r>
          </a:p>
          <a:p>
            <a:r>
              <a:rPr lang="en-US" dirty="0">
                <a:ea typeface="Calibri"/>
                <a:cs typeface="Calibri"/>
              </a:rPr>
              <a:t>RDNS - </a:t>
            </a:r>
            <a:r>
              <a:rPr lang="en-US" dirty="0"/>
              <a:t>Due to the length and complexity of IPv6 addresses, enabling </a:t>
            </a:r>
            <a:r>
              <a:rPr lang="en-US" dirty="0" err="1"/>
              <a:t>rDNS</a:t>
            </a:r>
            <a:r>
              <a:rPr lang="en-US" dirty="0"/>
              <a:t> on firewalls and monitoring systems is key. It allows administrators to analyze traffic,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16C89-7FC0-4665-8E86-AEA84545CFB4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80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SS - </a:t>
            </a:r>
            <a:r>
              <a:rPr lang="en-US" dirty="0"/>
              <a:t>to investigate sockets and display network statistics; verifying which IP protocol a service is listening on and checking the state of the connections.</a:t>
            </a:r>
          </a:p>
          <a:p>
            <a:r>
              <a:rPr lang="en-US" dirty="0">
                <a:ea typeface="Calibri"/>
                <a:cs typeface="Calibri"/>
              </a:rPr>
              <a:t>Curl - </a:t>
            </a:r>
            <a:r>
              <a:rPr lang="en-US" dirty="0"/>
              <a:t>test connectivity and the application layer response of a service.</a:t>
            </a:r>
          </a:p>
          <a:p>
            <a:r>
              <a:rPr lang="en-US" dirty="0">
                <a:ea typeface="Calibri"/>
                <a:cs typeface="Calibri"/>
              </a:rPr>
              <a:t>Ab/</a:t>
            </a:r>
            <a:r>
              <a:rPr lang="en-US" err="1">
                <a:ea typeface="Calibri"/>
                <a:cs typeface="Calibri"/>
              </a:rPr>
              <a:t>wrk</a:t>
            </a:r>
            <a:r>
              <a:rPr lang="en-US" dirty="0">
                <a:ea typeface="Calibri"/>
                <a:cs typeface="Calibri"/>
              </a:rPr>
              <a:t> -</a:t>
            </a:r>
            <a:r>
              <a:rPr lang="en-US" dirty="0"/>
              <a:t> simulate a high volume of concurrent users or requests hitting a web server</a:t>
            </a:r>
          </a:p>
          <a:p>
            <a:r>
              <a:rPr lang="en-US" dirty="0" err="1">
                <a:ea typeface="Calibri"/>
                <a:cs typeface="Calibri"/>
              </a:rPr>
              <a:t>Iftop</a:t>
            </a:r>
            <a:r>
              <a:rPr lang="en-US" dirty="0">
                <a:ea typeface="Calibri"/>
                <a:cs typeface="Calibri"/>
              </a:rPr>
              <a:t> - </a:t>
            </a:r>
            <a:r>
              <a:rPr lang="en-US" dirty="0"/>
              <a:t>real-time bandwidth usage; able to know sudden spikes in bandwidth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 err="1"/>
              <a:t>Nload</a:t>
            </a:r>
            <a:r>
              <a:rPr lang="en-US" dirty="0"/>
              <a:t> - monitors network traffic and bandwidth usage in real-time</a:t>
            </a:r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16C89-7FC0-4665-8E86-AEA84545CFB4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2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04/11/2025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04/11/2025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penclipart.org/detail/22678/icon_monitoring-by-jean_victor_balin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blog.fly2x.cn/archives/port-forward-between-ipv4-and-ipv6.html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penclipart.org/detail/2921/toolkit-by-bogdanco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ochobitshacenunbyte.com/2014/03/21/la-nueva-version-de-apache-soluciona-fallos-de-seguridad/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4400" b="1" strike="noStrike" spc="-1" dirty="0">
                <a:solidFill>
                  <a:srgbClr val="002060"/>
                </a:solidFill>
                <a:latin typeface="Arial"/>
              </a:rPr>
              <a:t>Monitoring, Logging and Troubleshooting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785880" y="2133000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GB" sz="3200" dirty="0"/>
              <a:t>STRENGTHENING KENYA'S CYBERSECURITY POSTURE</a:t>
            </a:r>
            <a:br>
              <a:rPr dirty="0"/>
            </a:b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724832" y="74664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3AE6AB-C3B4-1D15-A030-6046CB3DC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Outline</a:t>
            </a:r>
            <a:endParaRPr lang="en-KE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03090-054B-D7E6-3D74-6EA6A779946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39012" y="3429000"/>
            <a:ext cx="5869764" cy="11448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02060"/>
                </a:solidFill>
              </a:rPr>
              <a:t>Why This Matters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02060"/>
                </a:solidFill>
              </a:rPr>
              <a:t>Log Analysis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02060"/>
                </a:solidFill>
              </a:rPr>
              <a:t>Network Considerations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02060"/>
                </a:solidFill>
              </a:rPr>
              <a:t>Troubleshooting Toolkit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000" dirty="0">
                <a:solidFill>
                  <a:srgbClr val="002060"/>
                </a:solidFill>
              </a:rPr>
              <a:t>Lab</a:t>
            </a:r>
          </a:p>
          <a:p>
            <a:endParaRPr lang="en-US" dirty="0"/>
          </a:p>
          <a:p>
            <a:endParaRPr lang="en-K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B73D61-4C35-86BC-595A-9AD87FAF7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08776" y="2090061"/>
            <a:ext cx="2136267" cy="12492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46090-6DC6-87D5-A18C-9F5562D0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Why This Matters: Proactive Vs Reactive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75804D-7E05-100D-9CDD-7A2B262D91E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3961" y="1185948"/>
            <a:ext cx="4015800" cy="2932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6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</a:rPr>
              <a:t>Reactive</a:t>
            </a:r>
          </a:p>
          <a:p>
            <a:pPr marL="0" indent="0">
              <a:buNone/>
            </a:pPr>
            <a:endParaRPr lang="en-US" sz="26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The website is down!</a:t>
            </a:r>
          </a:p>
          <a:p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Everything is slow!</a:t>
            </a:r>
          </a:p>
          <a:p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Constantly fire-fighting.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K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0CC36A-2486-3E42-780C-480B4D56AA8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674240" y="1219680"/>
            <a:ext cx="4015800" cy="30290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700" dirty="0">
                <a:solidFill>
                  <a:schemeClr val="accent2">
                    <a:lumMod val="50000"/>
                  </a:schemeClr>
                </a:solidFill>
              </a:rPr>
              <a:t>Proactive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300" dirty="0"/>
              <a:t>I noticed a spike in traffic from this subnet before the slowdown.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300" dirty="0"/>
              <a:t>There have been 1000 failed SSH login attempts from this IP in the last hour.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3300" dirty="0"/>
              <a:t>Identifies and mitigates issues before users are affected.</a:t>
            </a:r>
          </a:p>
          <a:p>
            <a:endParaRPr lang="en-K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68C6D8E-25CC-228D-03FE-987C7E6B045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58380" y="4447440"/>
            <a:ext cx="8229240" cy="157176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/>
                </a:solidFill>
              </a:rPr>
              <a:t>Monitoring and logging are vital for cybersecurity.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/>
                </a:solidFill>
              </a:rPr>
              <a:t>Administrators use logs to detect, investigate, and resolve incidents.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chemeClr val="tx2"/>
                </a:solidFill>
              </a:rPr>
              <a:t>Lack of monitoring creates blind spots for attackers.</a:t>
            </a:r>
          </a:p>
          <a:p>
            <a:endParaRPr lang="en-K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5E51B6-927D-6A53-1D83-D940B9CDD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>
                <a:solidFill>
                  <a:srgbClr val="C00000"/>
                </a:solidFill>
              </a:rPr>
              <a:t>Log Analysis: Your First Line of </a:t>
            </a:r>
            <a:r>
              <a:rPr lang="en-US" sz="3400" b="1" dirty="0" err="1">
                <a:solidFill>
                  <a:srgbClr val="C00000"/>
                </a:solidFill>
              </a:rPr>
              <a:t>Defence</a:t>
            </a:r>
            <a:endParaRPr lang="en-KE" sz="3400" b="1" dirty="0">
              <a:solidFill>
                <a:srgbClr val="C0000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D5D3B4-82C5-9E95-9199-3EEEB1ECB3B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67920" y="1500792"/>
            <a:ext cx="4015800" cy="3321048"/>
          </a:xfrm>
        </p:spPr>
        <p:txBody>
          <a:bodyPr/>
          <a:lstStyle/>
          <a:p>
            <a:r>
              <a:rPr lang="en-US" sz="2800" b="1" dirty="0"/>
              <a:t>Apache Logs </a:t>
            </a:r>
            <a:r>
              <a:rPr lang="en-US" sz="2800" dirty="0"/>
              <a:t>: </a:t>
            </a:r>
            <a:r>
              <a:rPr lang="en-GB" sz="2800" dirty="0"/>
              <a:t>Access vs Error logs, detect suspicious activity.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b="1" dirty="0" err="1"/>
              <a:t>Sytemd</a:t>
            </a:r>
            <a:r>
              <a:rPr lang="en-US" sz="2800" b="1" dirty="0"/>
              <a:t> </a:t>
            </a:r>
            <a:r>
              <a:rPr lang="en-GB" sz="2800" b="1" dirty="0"/>
              <a:t>Journals </a:t>
            </a:r>
            <a:r>
              <a:rPr lang="en-US" sz="2800" dirty="0"/>
              <a:t>: </a:t>
            </a:r>
            <a:r>
              <a:rPr lang="en-GB" sz="2800" dirty="0"/>
              <a:t>Use </a:t>
            </a:r>
            <a:r>
              <a:rPr lang="en-GB" sz="2800" i="1" dirty="0" err="1"/>
              <a:t>journalctl</a:t>
            </a:r>
            <a:r>
              <a:rPr lang="en-GB" sz="2800" dirty="0"/>
              <a:t>, filter by service.</a:t>
            </a:r>
            <a:r>
              <a:rPr lang="en-US" sz="2800" dirty="0"/>
              <a:t> </a:t>
            </a:r>
            <a:endParaRPr lang="en-KE" sz="28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51BA6B1-82AA-0BD5-8A79-12B52007D16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670640" y="1488240"/>
            <a:ext cx="4015800" cy="3321048"/>
          </a:xfrm>
        </p:spPr>
        <p:txBody>
          <a:bodyPr>
            <a:normAutofit lnSpcReduction="10000"/>
          </a:bodyPr>
          <a:lstStyle/>
          <a:p>
            <a:r>
              <a:rPr lang="en-US" sz="3000" b="1" dirty="0"/>
              <a:t>Syslog</a:t>
            </a:r>
            <a:r>
              <a:rPr lang="en-US" sz="3000" dirty="0"/>
              <a:t> : </a:t>
            </a:r>
            <a:r>
              <a:rPr lang="en-GB" sz="3000" dirty="0"/>
              <a:t>Centralized logging</a:t>
            </a:r>
          </a:p>
          <a:p>
            <a:pPr marL="0" indent="0">
              <a:buNone/>
            </a:pPr>
            <a:r>
              <a:rPr lang="en-GB" sz="3000" i="1" dirty="0"/>
              <a:t>var/log/syslog</a:t>
            </a:r>
          </a:p>
          <a:p>
            <a:r>
              <a:rPr lang="en-US" sz="3000" b="1" dirty="0"/>
              <a:t>Firewall logs</a:t>
            </a:r>
            <a:r>
              <a:rPr lang="en-US" sz="3000" dirty="0"/>
              <a:t>: </a:t>
            </a:r>
            <a:r>
              <a:rPr lang="en-GB" sz="3000" dirty="0"/>
              <a:t>Identify scans</a:t>
            </a:r>
            <a:r>
              <a:rPr lang="en-GB" dirty="0"/>
              <a:t>, </a:t>
            </a:r>
            <a:r>
              <a:rPr lang="en-GB" sz="3000" dirty="0"/>
              <a:t>dropped packets, policy violations.</a:t>
            </a:r>
            <a:r>
              <a:rPr lang="en-US" sz="3000" dirty="0"/>
              <a:t> </a:t>
            </a:r>
            <a:r>
              <a:rPr lang="en-GB" sz="3000" i="1" dirty="0"/>
              <a:t>/var/log/ufw.log</a:t>
            </a:r>
            <a:endParaRPr lang="en-KE" sz="3000" i="1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8095CD-4B53-D232-B325-F11D893D62E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5253480"/>
            <a:ext cx="8229240" cy="820800"/>
          </a:xfrm>
        </p:spPr>
        <p:txBody>
          <a:bodyPr>
            <a:normAutofit/>
          </a:bodyPr>
          <a:lstStyle/>
          <a:p>
            <a:r>
              <a:rPr lang="en-GB" sz="2800" b="1" dirty="0"/>
              <a:t>Logs are the story of your system.</a:t>
            </a:r>
            <a:r>
              <a:rPr lang="en-GB" sz="2800" dirty="0"/>
              <a:t> Learn to read them.</a:t>
            </a:r>
          </a:p>
          <a:p>
            <a:pPr marL="0" indent="0">
              <a:buNone/>
            </a:pPr>
            <a:endParaRPr lang="en-K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0998D9-DCD9-EEF1-1158-D2C57AEDC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Networking Considerations: Dual-Stack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CB481A-8BB6-3C2D-AC40-62BF3F717A1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3961" y="1575090"/>
            <a:ext cx="4015800" cy="27536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002060"/>
                </a:solidFill>
              </a:rPr>
              <a:t>Path MTU Discovery (PMTUD). </a:t>
            </a:r>
          </a:p>
          <a:p>
            <a:pPr marL="0" indent="0">
              <a:buNone/>
            </a:pPr>
            <a:r>
              <a:rPr lang="en-US" sz="2700" dirty="0"/>
              <a:t>In Ipv4,large packets can be fragmented into smaller packets unlike IPv6 where if a packet is too big it is dropped.</a:t>
            </a:r>
          </a:p>
          <a:p>
            <a:pPr marL="0" indent="0">
              <a:buNone/>
            </a:pPr>
            <a:endParaRPr lang="en-US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1391E-6DD8-EF94-30D4-7AECC77652D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275364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000" dirty="0">
                <a:solidFill>
                  <a:srgbClr val="002060"/>
                </a:solidFill>
              </a:rPr>
              <a:t>Reverse DNS</a:t>
            </a:r>
          </a:p>
          <a:p>
            <a:pPr marL="0" indent="0">
              <a:buNone/>
            </a:pPr>
            <a:r>
              <a:rPr lang="en-US" sz="2700" dirty="0"/>
              <a:t>Makes Logs readable and helps identify traffic source</a:t>
            </a:r>
          </a:p>
          <a:p>
            <a:pPr marL="0" indent="0">
              <a:buNone/>
            </a:pPr>
            <a:r>
              <a:rPr lang="en-US" sz="2700" dirty="0"/>
              <a:t>Importance for security</a:t>
            </a:r>
          </a:p>
          <a:p>
            <a:r>
              <a:rPr lang="en-US" sz="2700" b="1" dirty="0"/>
              <a:t>Test</a:t>
            </a:r>
            <a:r>
              <a:rPr lang="en-US" sz="2700" dirty="0"/>
              <a:t> : dig –x  8.8.8.8</a:t>
            </a:r>
          </a:p>
          <a:p>
            <a:pPr marL="0" indent="0">
              <a:buNone/>
            </a:pPr>
            <a:r>
              <a:rPr lang="en-US" sz="2700" dirty="0"/>
              <a:t>Ensure your own server’s Ips have valid PTR records</a:t>
            </a:r>
            <a:endParaRPr lang="en-KE" sz="27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K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4A24DE-05F5-14C6-F7B9-63E34567C2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36480" y="4632480"/>
            <a:ext cx="786744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4262C2-5713-F422-33BD-B5FEB13C4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Troubleshooting Toolkit</a:t>
            </a:r>
            <a:endParaRPr lang="en-KE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5256-D1DC-6326-361A-C29A5BEEBE6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56616" y="2673360"/>
            <a:ext cx="8229240" cy="1144800"/>
          </a:xfrm>
        </p:spPr>
        <p:txBody>
          <a:bodyPr/>
          <a:lstStyle/>
          <a:p>
            <a:r>
              <a:rPr lang="en-GB" sz="3200" b="1" dirty="0" err="1"/>
              <a:t>mtr</a:t>
            </a:r>
            <a:r>
              <a:rPr lang="en-GB" sz="3200" dirty="0"/>
              <a:t> – Combines ping + traceroute.</a:t>
            </a:r>
          </a:p>
          <a:p>
            <a:r>
              <a:rPr lang="en-GB" sz="3200" b="1" dirty="0"/>
              <a:t>ss</a:t>
            </a:r>
            <a:r>
              <a:rPr lang="en-GB" sz="3200" dirty="0"/>
              <a:t> – View listening services, active connections.</a:t>
            </a:r>
          </a:p>
          <a:p>
            <a:r>
              <a:rPr lang="en-GB" sz="3200" b="1" dirty="0" err="1"/>
              <a:t>iftop</a:t>
            </a:r>
            <a:r>
              <a:rPr lang="en-GB" sz="3200" dirty="0"/>
              <a:t> – Real-time per-connection bandwidth.</a:t>
            </a:r>
          </a:p>
          <a:p>
            <a:r>
              <a:rPr lang="en-GB" sz="3200" b="1" dirty="0" err="1"/>
              <a:t>nload</a:t>
            </a:r>
            <a:r>
              <a:rPr lang="en-GB" sz="3200" b="1" dirty="0"/>
              <a:t> </a:t>
            </a:r>
            <a:r>
              <a:rPr lang="en-GB" sz="3200" dirty="0"/>
              <a:t>– Visualize traffic usage</a:t>
            </a:r>
            <a:r>
              <a:rPr lang="en-GB" dirty="0"/>
              <a:t>.</a:t>
            </a:r>
          </a:p>
          <a:p>
            <a:r>
              <a:rPr lang="en-GB" sz="3200" b="1" dirty="0" err="1"/>
              <a:t>tcpdump</a:t>
            </a:r>
            <a:r>
              <a:rPr lang="en-GB" dirty="0"/>
              <a:t> – </a:t>
            </a:r>
            <a:r>
              <a:rPr lang="en-GB" sz="3200" dirty="0"/>
              <a:t>analysing &amp; capturing traffic passing through a network interface</a:t>
            </a:r>
          </a:p>
          <a:p>
            <a:endParaRPr lang="en-K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9F7628-6AE8-9EA5-060E-927C7A04F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536208" y="4092621"/>
            <a:ext cx="3251176" cy="23997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5E6300-8E40-C1BA-B878-0054F3C69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Lab – Dual Stack Monitoring</a:t>
            </a:r>
            <a:endParaRPr lang="en-KE" b="1" dirty="0">
              <a:solidFill>
                <a:srgbClr val="C0000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ECCBFF-BB95-A1B0-C7DC-3AB36431B0D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418400"/>
            <a:ext cx="4015800" cy="3985920"/>
          </a:xfrm>
        </p:spPr>
        <p:txBody>
          <a:bodyPr>
            <a:normAutofit fontScale="92500" lnSpcReduction="10000"/>
          </a:bodyPr>
          <a:lstStyle/>
          <a:p>
            <a:r>
              <a:rPr lang="en-GB" sz="3200" dirty="0"/>
              <a:t>1. </a:t>
            </a:r>
            <a:r>
              <a:rPr lang="en-GB" sz="3000" dirty="0"/>
              <a:t>Verify dual-stack service with </a:t>
            </a:r>
            <a:r>
              <a:rPr lang="en-GB" sz="3000" b="1" dirty="0"/>
              <a:t>ss</a:t>
            </a:r>
            <a:r>
              <a:rPr lang="en-GB" sz="3000" dirty="0"/>
              <a:t>, </a:t>
            </a:r>
            <a:r>
              <a:rPr lang="en-GB" sz="3000" b="1" dirty="0"/>
              <a:t>curl</a:t>
            </a:r>
            <a:r>
              <a:rPr lang="en-GB" sz="3000" dirty="0"/>
              <a:t>.</a:t>
            </a:r>
          </a:p>
          <a:p>
            <a:r>
              <a:rPr lang="en-GB" sz="3000" dirty="0"/>
              <a:t>2. Generate traffic with ab/</a:t>
            </a:r>
            <a:r>
              <a:rPr lang="en-GB" sz="3000" dirty="0" err="1"/>
              <a:t>wrk</a:t>
            </a:r>
            <a:r>
              <a:rPr lang="en-GB" sz="3000" dirty="0"/>
              <a:t>.</a:t>
            </a:r>
          </a:p>
          <a:p>
            <a:r>
              <a:rPr lang="en-GB" sz="3000" dirty="0"/>
              <a:t>3. Monitor traffic: </a:t>
            </a:r>
            <a:r>
              <a:rPr lang="en-GB" sz="3000" b="1" dirty="0" err="1"/>
              <a:t>iftop</a:t>
            </a:r>
            <a:r>
              <a:rPr lang="en-GB" sz="3000" dirty="0"/>
              <a:t>, </a:t>
            </a:r>
            <a:r>
              <a:rPr lang="en-GB" sz="3000" b="1" dirty="0" err="1"/>
              <a:t>nload</a:t>
            </a:r>
            <a:r>
              <a:rPr lang="en-GB" sz="3000" dirty="0"/>
              <a:t>, </a:t>
            </a:r>
            <a:r>
              <a:rPr lang="en-GB" sz="3000" dirty="0" err="1"/>
              <a:t>mtr</a:t>
            </a:r>
            <a:r>
              <a:rPr lang="en-GB" sz="3000" dirty="0"/>
              <a:t> -4/-6.</a:t>
            </a:r>
          </a:p>
          <a:p>
            <a:r>
              <a:rPr lang="en-GB" sz="3000" dirty="0"/>
              <a:t>4. </a:t>
            </a:r>
            <a:r>
              <a:rPr lang="en-GB" sz="3000" dirty="0" err="1"/>
              <a:t>Analyze</a:t>
            </a:r>
            <a:r>
              <a:rPr lang="en-GB" sz="3000" dirty="0"/>
              <a:t> Apache/</a:t>
            </a:r>
            <a:r>
              <a:rPr lang="en-GB" sz="3000" dirty="0" err="1"/>
              <a:t>systemd</a:t>
            </a:r>
            <a:r>
              <a:rPr lang="en-GB" sz="3000" dirty="0"/>
              <a:t>/firewall logs.</a:t>
            </a:r>
          </a:p>
          <a:p>
            <a:r>
              <a:rPr lang="en-GB" sz="3000" dirty="0"/>
              <a:t>5. Troubleshoot PMTUD issue (block ICMPv6).</a:t>
            </a:r>
          </a:p>
          <a:p>
            <a:endParaRPr lang="en-K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80299A-7E37-719E-B742-0380C4DBFDE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5348160"/>
            <a:ext cx="8229240" cy="832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Objective : Monitor a dual-stack service and analyse logs</a:t>
            </a:r>
            <a:endParaRPr lang="en-KE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5E2F85-8108-BF12-BA71-817532EB5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193756" y="2974289"/>
            <a:ext cx="3099528" cy="23738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F2702-976C-2EA4-2F65-9FEDFCE85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>
            <a:extLst>
              <a:ext uri="{FF2B5EF4-FFF2-40B4-BE49-F238E27FC236}">
                <a16:creationId xmlns:a16="http://schemas.microsoft.com/office/drawing/2014/main" id="{2612E57A-D28E-B463-6E0C-A5F63657C8C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>
            <a:extLst>
              <a:ext uri="{FF2B5EF4-FFF2-40B4-BE49-F238E27FC236}">
                <a16:creationId xmlns:a16="http://schemas.microsoft.com/office/drawing/2014/main" id="{0CB81A0B-1CD5-045F-3AFA-9C4FDFF8ADD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>
            <a:extLst>
              <a:ext uri="{FF2B5EF4-FFF2-40B4-BE49-F238E27FC236}">
                <a16:creationId xmlns:a16="http://schemas.microsoft.com/office/drawing/2014/main" id="{B5267A72-382C-86D9-03F7-CE8C9D52451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>
            <a:extLst>
              <a:ext uri="{FF2B5EF4-FFF2-40B4-BE49-F238E27FC236}">
                <a16:creationId xmlns:a16="http://schemas.microsoft.com/office/drawing/2014/main" id="{0A7E4363-AAA5-9227-C632-C63B5066FC3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>
            <a:extLst>
              <a:ext uri="{FF2B5EF4-FFF2-40B4-BE49-F238E27FC236}">
                <a16:creationId xmlns:a16="http://schemas.microsoft.com/office/drawing/2014/main" id="{56CC33EA-276F-5F1F-3702-FAC737F1971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F186E-4EA4-CFF0-0BCE-0FA611DC3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Conclusion</a:t>
            </a:r>
            <a:endParaRPr lang="en-KE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1B970-BBEA-5B27-40DE-5E67B7D92E4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96797" y="1620720"/>
            <a:ext cx="4292907" cy="2978712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3600" dirty="0"/>
              <a:t>Logs are crucial: Make log checking a daily habit.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en-GB" sz="36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3600" dirty="0"/>
              <a:t>Know Your Tools: Use </a:t>
            </a:r>
            <a:r>
              <a:rPr lang="en-GB" sz="3600" dirty="0" err="1"/>
              <a:t>mtr</a:t>
            </a:r>
            <a:r>
              <a:rPr lang="en-GB" sz="3600" dirty="0"/>
              <a:t>, ss, </a:t>
            </a:r>
            <a:r>
              <a:rPr lang="en-GB" sz="3600" dirty="0" err="1"/>
              <a:t>iftop</a:t>
            </a:r>
            <a:r>
              <a:rPr lang="en-GB" sz="3600" dirty="0"/>
              <a:t> for fast and effective troubleshooting.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en-GB" sz="36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3600" dirty="0"/>
              <a:t>Remember IPv6: PTMUD &amp; reverse DNS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en-GB" sz="36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3600" dirty="0"/>
              <a:t>Continuous monitoring = stronger cybersecurity posture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K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1742A1-5CE3-ECFF-653C-FFE1B90CF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418400"/>
            <a:ext cx="4375203" cy="377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0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EF655-0870-675B-051E-7E0406D2E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>
            <a:extLst>
              <a:ext uri="{FF2B5EF4-FFF2-40B4-BE49-F238E27FC236}">
                <a16:creationId xmlns:a16="http://schemas.microsoft.com/office/drawing/2014/main" id="{12C6B229-DBC7-23C6-B354-8D5A7087055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>
            <a:extLst>
              <a:ext uri="{FF2B5EF4-FFF2-40B4-BE49-F238E27FC236}">
                <a16:creationId xmlns:a16="http://schemas.microsoft.com/office/drawing/2014/main" id="{0DB20D09-53ED-0F97-F643-36A55DE6E3E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>
            <a:extLst>
              <a:ext uri="{FF2B5EF4-FFF2-40B4-BE49-F238E27FC236}">
                <a16:creationId xmlns:a16="http://schemas.microsoft.com/office/drawing/2014/main" id="{781A9200-29D4-3385-E022-B8B96392958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>
            <a:extLst>
              <a:ext uri="{FF2B5EF4-FFF2-40B4-BE49-F238E27FC236}">
                <a16:creationId xmlns:a16="http://schemas.microsoft.com/office/drawing/2014/main" id="{4050A3F1-0617-49DB-F57D-9BA19B133B5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>
            <a:extLst>
              <a:ext uri="{FF2B5EF4-FFF2-40B4-BE49-F238E27FC236}">
                <a16:creationId xmlns:a16="http://schemas.microsoft.com/office/drawing/2014/main" id="{95702BCB-9962-B36C-15B0-76C7E34A243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2" name="Picture 8" descr="Thinking Emoji - what it means and how to use it.">
            <a:extLst>
              <a:ext uri="{FF2B5EF4-FFF2-40B4-BE49-F238E27FC236}">
                <a16:creationId xmlns:a16="http://schemas.microsoft.com/office/drawing/2014/main" id="{D2DD8B51-F756-99E0-3698-45D38C757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2" y="922158"/>
            <a:ext cx="7120128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63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056B57-CD0D-4B08-A74F-116E3F92CF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1C2DDE6-8AAB-4363-A0A1-43EEABF4B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ADE607-1A81-4772-9232-9A1F99F2F3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520</Words>
  <Application>Microsoft Office PowerPoint</Application>
  <PresentationFormat>On-screen Show (4:3)</PresentationFormat>
  <Paragraphs>80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PowerPoint Presentation</vt:lpstr>
      <vt:lpstr>Outline</vt:lpstr>
      <vt:lpstr>Why This Matters: Proactive Vs Reactive</vt:lpstr>
      <vt:lpstr>Log Analysis: Your First Line of Defence</vt:lpstr>
      <vt:lpstr>Networking Considerations: Dual-Stack</vt:lpstr>
      <vt:lpstr>Troubleshooting Toolkit</vt:lpstr>
      <vt:lpstr>Lab – Dual Stack Monitoring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Lilian Maina</cp:lastModifiedBy>
  <cp:revision>127</cp:revision>
  <dcterms:created xsi:type="dcterms:W3CDTF">2014-09-16T18:56:59Z</dcterms:created>
  <dcterms:modified xsi:type="dcterms:W3CDTF">2025-11-04T18:14:26Z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